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6" r:id="rId5"/>
    <p:sldId id="267" r:id="rId6"/>
    <p:sldId id="268" r:id="rId7"/>
    <p:sldId id="269" r:id="rId8"/>
    <p:sldId id="265" r:id="rId9"/>
    <p:sldId id="27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600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A lecture on</a:t>
            </a:r>
            <a:br>
              <a:rPr lang="en-US" sz="4000" dirty="0" smtClean="0"/>
            </a:br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sz="4900" b="1" i="1" dirty="0" smtClean="0">
                <a:solidFill>
                  <a:srgbClr val="C00000"/>
                </a:solidFill>
              </a:rPr>
              <a:t>Canal System in </a:t>
            </a:r>
            <a:r>
              <a:rPr lang="en-US" sz="4900" b="1" i="1" dirty="0" err="1" smtClean="0">
                <a:solidFill>
                  <a:srgbClr val="C00000"/>
                </a:solidFill>
              </a:rPr>
              <a:t>Porifera</a:t>
            </a:r>
            <a:r>
              <a:rPr lang="en-US" sz="4900" b="1" i="1" dirty="0" smtClean="0">
                <a:solidFill>
                  <a:srgbClr val="C00000"/>
                </a:solidFill>
              </a:rPr>
              <a:t/>
            </a:r>
            <a:br>
              <a:rPr lang="en-US" sz="4900" b="1" i="1" dirty="0" smtClean="0">
                <a:solidFill>
                  <a:srgbClr val="C00000"/>
                </a:solidFill>
              </a:rPr>
            </a:br>
            <a:r>
              <a:rPr lang="en-US" sz="3100" b="1" i="1" dirty="0" smtClean="0">
                <a:solidFill>
                  <a:srgbClr val="C00000"/>
                </a:solidFill>
              </a:rPr>
              <a:t>(</a:t>
            </a:r>
            <a:r>
              <a:rPr lang="en-US" sz="3100" dirty="0" smtClean="0">
                <a:solidFill>
                  <a:srgbClr val="C00000"/>
                </a:solidFill>
              </a:rPr>
              <a:t>1</a:t>
            </a:r>
            <a:r>
              <a:rPr lang="en-US" sz="3100" baseline="30000" dirty="0" smtClean="0">
                <a:solidFill>
                  <a:srgbClr val="C00000"/>
                </a:solidFill>
              </a:rPr>
              <a:t>st</a:t>
            </a:r>
            <a:r>
              <a:rPr lang="en-US" sz="3100" dirty="0" smtClean="0">
                <a:solidFill>
                  <a:srgbClr val="C00000"/>
                </a:solidFill>
              </a:rPr>
              <a:t> Semester</a:t>
            </a:r>
            <a:r>
              <a:rPr lang="en-US" sz="3100" b="1" i="1" dirty="0" smtClean="0">
                <a:solidFill>
                  <a:srgbClr val="C00000"/>
                </a:solidFill>
              </a:rPr>
              <a:t>)</a:t>
            </a:r>
            <a:br>
              <a:rPr lang="en-US" sz="3100" b="1" i="1" dirty="0" smtClean="0">
                <a:solidFill>
                  <a:srgbClr val="C00000"/>
                </a:solidFill>
              </a:rPr>
            </a:br>
            <a:r>
              <a:rPr lang="en-US" sz="3100" b="1" i="1" dirty="0" smtClean="0">
                <a:solidFill>
                  <a:srgbClr val="C00000"/>
                </a:solidFill>
              </a:rPr>
              <a:t/>
            </a:r>
            <a:br>
              <a:rPr lang="en-US" sz="3100" b="1" i="1" dirty="0" smtClean="0">
                <a:solidFill>
                  <a:srgbClr val="C00000"/>
                </a:solidFill>
              </a:rPr>
            </a:br>
            <a:r>
              <a:rPr lang="en-US" sz="3100" b="1" i="1" dirty="0" smtClean="0">
                <a:solidFill>
                  <a:srgbClr val="C00000"/>
                </a:solidFill>
              </a:rPr>
              <a:t/>
            </a:r>
            <a:br>
              <a:rPr lang="en-US" sz="3100" b="1" i="1" dirty="0" smtClean="0">
                <a:solidFill>
                  <a:srgbClr val="C00000"/>
                </a:solidFill>
              </a:rPr>
            </a:br>
            <a:r>
              <a:rPr lang="en-US" sz="3100" b="1" i="1" dirty="0" smtClean="0">
                <a:solidFill>
                  <a:schemeClr val="tx2"/>
                </a:solidFill>
              </a:rPr>
              <a:t>By</a:t>
            </a:r>
            <a:br>
              <a:rPr lang="en-US" sz="3100" b="1" i="1" dirty="0" smtClean="0">
                <a:solidFill>
                  <a:schemeClr val="tx2"/>
                </a:solidFill>
              </a:rPr>
            </a:br>
            <a:r>
              <a:rPr lang="en-US" sz="3100" b="1" i="1" dirty="0" smtClean="0">
                <a:solidFill>
                  <a:schemeClr val="tx2"/>
                </a:solidFill>
              </a:rPr>
              <a:t>Dr Sabzar A. Dar</a:t>
            </a:r>
            <a:br>
              <a:rPr lang="en-US" sz="3100" b="1" i="1" dirty="0" smtClean="0">
                <a:solidFill>
                  <a:schemeClr val="tx2"/>
                </a:solidFill>
              </a:rPr>
            </a:br>
            <a:r>
              <a:rPr lang="en-US" sz="3100" b="1" i="1" dirty="0" smtClean="0">
                <a:solidFill>
                  <a:schemeClr val="tx2"/>
                </a:solidFill>
              </a:rPr>
              <a:t>Assistant Professor</a:t>
            </a:r>
            <a:br>
              <a:rPr lang="en-US" sz="3100" b="1" i="1" dirty="0" smtClean="0">
                <a:solidFill>
                  <a:schemeClr val="tx2"/>
                </a:solidFill>
              </a:rPr>
            </a:br>
            <a:r>
              <a:rPr lang="en-US" sz="3200" b="1" dirty="0" smtClean="0">
                <a:solidFill>
                  <a:schemeClr val="tx2"/>
                </a:solidFill>
              </a:rPr>
              <a:t>Department of Zoology</a:t>
            </a:r>
            <a:br>
              <a:rPr lang="en-US" sz="3200" b="1" dirty="0" smtClean="0">
                <a:solidFill>
                  <a:schemeClr val="tx2"/>
                </a:solidFill>
              </a:rPr>
            </a:b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endParaRPr lang="en-US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Introduction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Body of all sponges is </a:t>
            </a:r>
            <a:r>
              <a:rPr lang="en-US" dirty="0" smtClean="0"/>
              <a:t>perforated </a:t>
            </a:r>
            <a:r>
              <a:rPr lang="en-US" dirty="0" smtClean="0"/>
              <a:t>by large number of apertures (</a:t>
            </a:r>
            <a:r>
              <a:rPr lang="en-US" dirty="0" err="1" smtClean="0"/>
              <a:t>ostia</a:t>
            </a:r>
            <a:r>
              <a:rPr lang="en-US" dirty="0" smtClean="0"/>
              <a:t>) through which water enters inside body and flows through a system of </a:t>
            </a:r>
            <a:r>
              <a:rPr lang="en-US" dirty="0" err="1" smtClean="0"/>
              <a:t>criss</a:t>
            </a:r>
            <a:r>
              <a:rPr lang="en-US" dirty="0" smtClean="0"/>
              <a:t>-crossing canals collectively forming the canal system.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Types of Canal 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Ascon</a:t>
            </a:r>
            <a:r>
              <a:rPr lang="en-US" dirty="0" smtClean="0"/>
              <a:t> type</a:t>
            </a:r>
          </a:p>
          <a:p>
            <a:r>
              <a:rPr lang="en-US" dirty="0" err="1" smtClean="0"/>
              <a:t>Sycon</a:t>
            </a:r>
            <a:r>
              <a:rPr lang="en-US" dirty="0" smtClean="0"/>
              <a:t> type</a:t>
            </a:r>
          </a:p>
          <a:p>
            <a:r>
              <a:rPr lang="en-US" dirty="0" err="1" smtClean="0"/>
              <a:t>Leucon</a:t>
            </a:r>
            <a:r>
              <a:rPr lang="en-US" dirty="0" smtClean="0"/>
              <a:t> type</a:t>
            </a:r>
          </a:p>
          <a:p>
            <a:r>
              <a:rPr lang="en-US" dirty="0" err="1" smtClean="0"/>
              <a:t>Rhagon</a:t>
            </a:r>
            <a:r>
              <a:rPr lang="en-US" dirty="0" smtClean="0"/>
              <a:t> type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Ascon</a:t>
            </a:r>
            <a:r>
              <a:rPr lang="en-US" dirty="0" smtClean="0">
                <a:solidFill>
                  <a:srgbClr val="FF0000"/>
                </a:solidFill>
              </a:rPr>
              <a:t> 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This is the simplest type of canal system and is found in </a:t>
            </a:r>
            <a:r>
              <a:rPr lang="en-US" i="1" dirty="0" err="1" smtClean="0">
                <a:solidFill>
                  <a:srgbClr val="C00000"/>
                </a:solidFill>
              </a:rPr>
              <a:t>leucosolenia</a:t>
            </a:r>
            <a:r>
              <a:rPr lang="en-US" dirty="0" smtClean="0"/>
              <a:t>. Ostia are present on the surface of body and lead directly into the </a:t>
            </a:r>
            <a:r>
              <a:rPr lang="en-US" i="1" dirty="0" err="1" smtClean="0">
                <a:solidFill>
                  <a:srgbClr val="C00000"/>
                </a:solidFill>
              </a:rPr>
              <a:t>spongocoel</a:t>
            </a:r>
            <a:r>
              <a:rPr lang="en-US" dirty="0" smtClean="0"/>
              <a:t>, which is lined by flagellated </a:t>
            </a:r>
            <a:r>
              <a:rPr lang="en-US" dirty="0" err="1" smtClean="0"/>
              <a:t>choanocyte</a:t>
            </a:r>
            <a:r>
              <a:rPr lang="en-US" dirty="0" smtClean="0"/>
              <a:t> cells</a:t>
            </a:r>
          </a:p>
          <a:p>
            <a:r>
              <a:rPr lang="en-US" dirty="0" err="1" smtClean="0"/>
              <a:t>Spongocoel</a:t>
            </a:r>
            <a:r>
              <a:rPr lang="en-US" dirty="0" smtClean="0"/>
              <a:t> opens to  the outside through a narrow circular opening the </a:t>
            </a:r>
            <a:r>
              <a:rPr lang="en-US" i="1" dirty="0" err="1" smtClean="0">
                <a:solidFill>
                  <a:srgbClr val="C00000"/>
                </a:solidFill>
              </a:rPr>
              <a:t>osculum</a:t>
            </a:r>
            <a:r>
              <a:rPr lang="en-US" dirty="0" smtClean="0"/>
              <a:t> located at the distal free end of the sponge body</a:t>
            </a:r>
          </a:p>
          <a:p>
            <a:r>
              <a:rPr lang="en-US" dirty="0" smtClean="0"/>
              <a:t>Water enters through </a:t>
            </a:r>
            <a:r>
              <a:rPr lang="en-US" dirty="0" err="1" smtClean="0"/>
              <a:t>ostia</a:t>
            </a:r>
            <a:r>
              <a:rPr lang="en-US" dirty="0" smtClean="0"/>
              <a:t> into </a:t>
            </a:r>
            <a:r>
              <a:rPr lang="en-US" dirty="0" err="1" smtClean="0"/>
              <a:t>spongocoel</a:t>
            </a:r>
            <a:r>
              <a:rPr lang="en-US" dirty="0" smtClean="0"/>
              <a:t> and goes out of the body through the </a:t>
            </a:r>
            <a:r>
              <a:rPr lang="en-US" dirty="0" err="1" smtClean="0"/>
              <a:t>osculum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pic>
        <p:nvPicPr>
          <p:cNvPr id="1026" name="Picture 2" descr="D:\SSB\NET 2018\download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105400" y="1828800"/>
            <a:ext cx="3247035" cy="4038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Sycon</a:t>
            </a:r>
            <a:r>
              <a:rPr lang="en-US" dirty="0" smtClean="0">
                <a:solidFill>
                  <a:srgbClr val="FF0000"/>
                </a:solidFill>
              </a:rPr>
              <a:t> type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91000" cy="4800600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 smtClean="0"/>
              <a:t>Sycon</a:t>
            </a:r>
            <a:r>
              <a:rPr lang="en-US" dirty="0" smtClean="0"/>
              <a:t> type of canal system is a characteristic of </a:t>
            </a:r>
            <a:r>
              <a:rPr lang="en-US" i="1" dirty="0" err="1" smtClean="0">
                <a:solidFill>
                  <a:srgbClr val="C00000"/>
                </a:solidFill>
              </a:rPr>
              <a:t>syconoid</a:t>
            </a:r>
            <a:r>
              <a:rPr lang="en-US" i="1" dirty="0" smtClean="0">
                <a:solidFill>
                  <a:srgbClr val="C00000"/>
                </a:solidFill>
              </a:rPr>
              <a:t> sponges, </a:t>
            </a:r>
            <a:r>
              <a:rPr lang="en-US" i="1" dirty="0" err="1" smtClean="0">
                <a:solidFill>
                  <a:srgbClr val="C00000"/>
                </a:solidFill>
              </a:rPr>
              <a:t>eg</a:t>
            </a:r>
            <a:r>
              <a:rPr lang="en-US" i="1" dirty="0" smtClean="0">
                <a:solidFill>
                  <a:srgbClr val="C00000"/>
                </a:solidFill>
              </a:rPr>
              <a:t>., </a:t>
            </a:r>
            <a:r>
              <a:rPr lang="en-US" i="1" dirty="0" err="1" smtClean="0">
                <a:solidFill>
                  <a:srgbClr val="C00000"/>
                </a:solidFill>
              </a:rPr>
              <a:t>scypha</a:t>
            </a:r>
            <a:r>
              <a:rPr lang="en-US" i="1" dirty="0" smtClean="0">
                <a:solidFill>
                  <a:srgbClr val="C00000"/>
                </a:solidFill>
              </a:rPr>
              <a:t> and </a:t>
            </a:r>
            <a:r>
              <a:rPr lang="en-US" i="1" dirty="0" err="1" smtClean="0">
                <a:solidFill>
                  <a:srgbClr val="C00000"/>
                </a:solidFill>
              </a:rPr>
              <a:t>grantia</a:t>
            </a:r>
            <a:r>
              <a:rPr lang="en-US" dirty="0" smtClean="0"/>
              <a:t>. Body wall is folded to form incurrent and radial canals, which open into the </a:t>
            </a:r>
            <a:r>
              <a:rPr lang="en-US" dirty="0" err="1" smtClean="0"/>
              <a:t>spongocoel</a:t>
            </a:r>
            <a:r>
              <a:rPr lang="en-US" dirty="0" smtClean="0"/>
              <a:t> by an opening called </a:t>
            </a:r>
            <a:r>
              <a:rPr lang="en-US" dirty="0" err="1" smtClean="0"/>
              <a:t>apopyle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Both types of canals are interconnected by minute pores called </a:t>
            </a:r>
            <a:r>
              <a:rPr lang="en-US" i="1" dirty="0" err="1" smtClean="0">
                <a:solidFill>
                  <a:srgbClr val="C00000"/>
                </a:solidFill>
              </a:rPr>
              <a:t>prosopyle</a:t>
            </a:r>
            <a:r>
              <a:rPr lang="en-US" i="1" dirty="0" smtClean="0">
                <a:solidFill>
                  <a:srgbClr val="C00000"/>
                </a:solidFill>
              </a:rPr>
              <a:t>. </a:t>
            </a:r>
          </a:p>
          <a:p>
            <a:r>
              <a:rPr lang="en-US" dirty="0" smtClean="0"/>
              <a:t>Incurrent pores or </a:t>
            </a:r>
            <a:r>
              <a:rPr lang="en-US" dirty="0" err="1" smtClean="0"/>
              <a:t>ostia</a:t>
            </a:r>
            <a:r>
              <a:rPr lang="en-US" dirty="0" smtClean="0"/>
              <a:t> are found on the outer surface of body and open into the incurrent canals, which lead into adjacent radial canals through minute openings called </a:t>
            </a:r>
            <a:r>
              <a:rPr lang="en-US" dirty="0" err="1" smtClean="0"/>
              <a:t>prospyles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Radial canals open into central </a:t>
            </a:r>
            <a:r>
              <a:rPr lang="en-US" dirty="0" err="1" smtClean="0"/>
              <a:t>spongocoel</a:t>
            </a:r>
            <a:r>
              <a:rPr lang="en-US" dirty="0" smtClean="0"/>
              <a:t> by internal openings called </a:t>
            </a:r>
            <a:r>
              <a:rPr lang="en-US" i="1" dirty="0" err="1" smtClean="0">
                <a:solidFill>
                  <a:srgbClr val="C00000"/>
                </a:solidFill>
              </a:rPr>
              <a:t>apophyles</a:t>
            </a:r>
            <a:r>
              <a:rPr lang="en-US" i="1" dirty="0" smtClean="0">
                <a:solidFill>
                  <a:srgbClr val="C00000"/>
                </a:solidFill>
              </a:rPr>
              <a:t>.</a:t>
            </a:r>
          </a:p>
          <a:p>
            <a:endParaRPr lang="en-US" dirty="0"/>
          </a:p>
        </p:txBody>
      </p:sp>
      <p:pic>
        <p:nvPicPr>
          <p:cNvPr id="2050" name="Picture 2" descr="D:\SSB\NET 2018\download (1)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29200" y="1828800"/>
            <a:ext cx="3310467" cy="3886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Leucon</a:t>
            </a:r>
            <a:r>
              <a:rPr lang="en-US" dirty="0" smtClean="0">
                <a:solidFill>
                  <a:srgbClr val="FF0000"/>
                </a:solidFill>
              </a:rPr>
              <a:t> 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Leucon</a:t>
            </a:r>
            <a:r>
              <a:rPr lang="en-US" dirty="0" smtClean="0"/>
              <a:t> type radial canals get divided into flagellated chambers by further folding of body wall. This type of canal system is a characteristic of </a:t>
            </a:r>
            <a:r>
              <a:rPr lang="en-US" dirty="0" err="1" smtClean="0"/>
              <a:t>spongilla</a:t>
            </a:r>
            <a:r>
              <a:rPr lang="en-US" dirty="0" smtClean="0"/>
              <a:t>. </a:t>
            </a:r>
          </a:p>
          <a:p>
            <a:r>
              <a:rPr lang="en-US" dirty="0" smtClean="0"/>
              <a:t>Incurrent canals open into </a:t>
            </a:r>
            <a:r>
              <a:rPr lang="en-US" dirty="0" err="1" smtClean="0"/>
              <a:t>prosopyles</a:t>
            </a:r>
            <a:r>
              <a:rPr lang="en-US" dirty="0" smtClean="0"/>
              <a:t>. Flagellated chambers communicate with </a:t>
            </a:r>
            <a:r>
              <a:rPr lang="en-US" i="1" dirty="0" err="1" smtClean="0">
                <a:solidFill>
                  <a:srgbClr val="C00000"/>
                </a:solidFill>
              </a:rPr>
              <a:t>excurrent</a:t>
            </a:r>
            <a:r>
              <a:rPr lang="en-US" i="1" dirty="0" smtClean="0">
                <a:solidFill>
                  <a:srgbClr val="C00000"/>
                </a:solidFill>
              </a:rPr>
              <a:t> canals </a:t>
            </a:r>
            <a:r>
              <a:rPr lang="en-US" dirty="0" smtClean="0"/>
              <a:t>through </a:t>
            </a:r>
            <a:r>
              <a:rPr lang="en-US" dirty="0" err="1" smtClean="0"/>
              <a:t>apopyles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Excurrent</a:t>
            </a:r>
            <a:r>
              <a:rPr lang="en-US" dirty="0" smtClean="0"/>
              <a:t> canals communicate with the outside through a small </a:t>
            </a:r>
            <a:r>
              <a:rPr lang="en-US" i="1" dirty="0" err="1" smtClean="0">
                <a:solidFill>
                  <a:srgbClr val="C00000"/>
                </a:solidFill>
              </a:rPr>
              <a:t>sponocoel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and an </a:t>
            </a:r>
            <a:r>
              <a:rPr lang="en-US" i="1" dirty="0" err="1" smtClean="0">
                <a:solidFill>
                  <a:srgbClr val="C00000"/>
                </a:solidFill>
              </a:rPr>
              <a:t>osculum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3074" name="Picture 2" descr="D:\SSB\NET 2018\download (2)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29200" y="1981200"/>
            <a:ext cx="3634937" cy="3886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Rhagon</a:t>
            </a:r>
            <a:r>
              <a:rPr lang="en-US" dirty="0" smtClean="0">
                <a:solidFill>
                  <a:srgbClr val="FF0000"/>
                </a:solidFill>
              </a:rPr>
              <a:t> 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114800" cy="46783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desmospongiae</a:t>
            </a:r>
            <a:r>
              <a:rPr lang="en-US" dirty="0" smtClean="0"/>
              <a:t>, </a:t>
            </a:r>
            <a:r>
              <a:rPr lang="en-US" dirty="0" err="1" smtClean="0"/>
              <a:t>leuconoid</a:t>
            </a:r>
            <a:r>
              <a:rPr lang="en-US" dirty="0" smtClean="0"/>
              <a:t> condition is derived from the larval stage called </a:t>
            </a:r>
            <a:r>
              <a:rPr lang="en-US" i="1" dirty="0" err="1" smtClean="0">
                <a:solidFill>
                  <a:srgbClr val="C00000"/>
                </a:solidFill>
              </a:rPr>
              <a:t>rhagon</a:t>
            </a:r>
            <a:r>
              <a:rPr lang="en-US" dirty="0" smtClean="0"/>
              <a:t> as found in </a:t>
            </a:r>
            <a:r>
              <a:rPr lang="en-US" dirty="0" err="1" smtClean="0"/>
              <a:t>spongilla</a:t>
            </a:r>
            <a:endParaRPr lang="en-US" dirty="0" smtClean="0"/>
          </a:p>
          <a:p>
            <a:r>
              <a:rPr lang="en-US" dirty="0" smtClean="0"/>
              <a:t>The body is conical in shape tapering towards the </a:t>
            </a:r>
            <a:r>
              <a:rPr lang="en-US" dirty="0" err="1" smtClean="0"/>
              <a:t>osculum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sponocoel</a:t>
            </a:r>
            <a:r>
              <a:rPr lang="en-US" dirty="0" smtClean="0"/>
              <a:t> is provided with flagellated chambers opening into it by </a:t>
            </a:r>
            <a:r>
              <a:rPr lang="en-US" dirty="0" err="1" smtClean="0"/>
              <a:t>apopyles</a:t>
            </a:r>
            <a:endParaRPr lang="en-US" dirty="0" smtClean="0"/>
          </a:p>
          <a:p>
            <a:r>
              <a:rPr lang="en-US" dirty="0" smtClean="0"/>
              <a:t>Water enters into the cavity through </a:t>
            </a:r>
            <a:r>
              <a:rPr lang="en-US" dirty="0" err="1" smtClean="0"/>
              <a:t>ostium</a:t>
            </a:r>
            <a:r>
              <a:rPr lang="en-US" dirty="0" smtClean="0"/>
              <a:t> and then enters the incurrent canal </a:t>
            </a:r>
            <a:r>
              <a:rPr lang="en-US" i="1" dirty="0" err="1" smtClean="0">
                <a:solidFill>
                  <a:srgbClr val="C00000"/>
                </a:solidFill>
              </a:rPr>
              <a:t>prosodous</a:t>
            </a:r>
            <a:r>
              <a:rPr lang="en-US" dirty="0" smtClean="0"/>
              <a:t> and opens out by </a:t>
            </a:r>
            <a:r>
              <a:rPr lang="en-US" i="1" dirty="0" err="1" smtClean="0">
                <a:solidFill>
                  <a:srgbClr val="C00000"/>
                </a:solidFill>
              </a:rPr>
              <a:t>aphodus</a:t>
            </a:r>
            <a:endParaRPr lang="en-US" i="1" dirty="0" smtClean="0">
              <a:solidFill>
                <a:srgbClr val="C00000"/>
              </a:solidFill>
            </a:endParaRPr>
          </a:p>
          <a:p>
            <a:endParaRPr lang="en-US" dirty="0"/>
          </a:p>
        </p:txBody>
      </p:sp>
      <p:pic>
        <p:nvPicPr>
          <p:cNvPr id="4098" name="Picture 2" descr="D:\SSB\NET 2018\images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057400"/>
            <a:ext cx="428244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Significance of canal 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flagella of </a:t>
            </a:r>
            <a:r>
              <a:rPr lang="en-US" dirty="0" err="1" smtClean="0"/>
              <a:t>choanocytes</a:t>
            </a:r>
            <a:r>
              <a:rPr lang="en-US" dirty="0" smtClean="0"/>
              <a:t> beat to produce water current, which enters the </a:t>
            </a:r>
            <a:r>
              <a:rPr lang="en-US" dirty="0" err="1" smtClean="0"/>
              <a:t>spongocoel</a:t>
            </a:r>
            <a:r>
              <a:rPr lang="en-US" dirty="0" smtClean="0"/>
              <a:t> through </a:t>
            </a:r>
            <a:r>
              <a:rPr lang="en-US" dirty="0" err="1" smtClean="0"/>
              <a:t>ostia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carries food particles through oxygen and sweeps away the metabolic wastes through </a:t>
            </a:r>
            <a:r>
              <a:rPr lang="en-US" dirty="0" err="1" smtClean="0"/>
              <a:t>osculum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The canal system serves the function </a:t>
            </a:r>
            <a:r>
              <a:rPr lang="en-US" i="1" dirty="0" smtClean="0">
                <a:solidFill>
                  <a:srgbClr val="C00000"/>
                </a:solidFill>
              </a:rPr>
              <a:t>food collection, respiration and excretion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71600" y="2286000"/>
            <a:ext cx="6096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Thank You</a:t>
            </a:r>
            <a:endParaRPr lang="en-US" sz="7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389</Words>
  <Application>Microsoft Office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  A lecture on  Canal System in Porifera (1st Semester)   By Dr Sabzar A. Dar Assistant Professor Department of Zoology   </vt:lpstr>
      <vt:lpstr>Introduction</vt:lpstr>
      <vt:lpstr>Types of Canal System</vt:lpstr>
      <vt:lpstr>Ascon type</vt:lpstr>
      <vt:lpstr>Sycon type </vt:lpstr>
      <vt:lpstr>Leucon type</vt:lpstr>
      <vt:lpstr>Rhagon type</vt:lpstr>
      <vt:lpstr>Significance of canal system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Canal System in Porifera</dc:title>
  <dc:creator>silicon valley</dc:creator>
  <cp:lastModifiedBy>silicon valley</cp:lastModifiedBy>
  <cp:revision>15</cp:revision>
  <dcterms:created xsi:type="dcterms:W3CDTF">2006-08-16T00:00:00Z</dcterms:created>
  <dcterms:modified xsi:type="dcterms:W3CDTF">2019-04-21T05:03:07Z</dcterms:modified>
</cp:coreProperties>
</file>